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7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3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88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767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42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40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348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3964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50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1809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08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79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54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0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886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7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547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7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0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0F9C22E-D56F-40FC-958B-D59583826A5B}" type="datetimeFigureOut">
              <a:rPr lang="ru-RU" smtClean="0"/>
              <a:t>09.04.2024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CB824-FE12-4AB4-9983-80F05042C3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2173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  <p:sldLayoutId id="2147483893" r:id="rId16"/>
    <p:sldLayoutId id="21474838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20.png"/><Relationship Id="rId7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slide" Target="slide2.xml"/><Relationship Id="rId5" Type="http://schemas.openxmlformats.org/officeDocument/2006/relationships/image" Target="../media/image29.pn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24.png"/><Relationship Id="rId7" Type="http://schemas.openxmlformats.org/officeDocument/2006/relationships/image" Target="../media/image5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slide" Target="slide4.xml"/><Relationship Id="rId4" Type="http://schemas.openxmlformats.org/officeDocument/2006/relationships/image" Target="../media/image30.png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13.png"/><Relationship Id="rId7" Type="http://schemas.openxmlformats.org/officeDocument/2006/relationships/slide" Target="slide2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" y="2712720"/>
            <a:ext cx="10713720" cy="132558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Нахождение области значений тригонометрических функций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1960" y="4169840"/>
            <a:ext cx="6323498" cy="727591"/>
          </a:xfrm>
        </p:spPr>
        <p:txBody>
          <a:bodyPr>
            <a:normAutofit/>
          </a:bodyPr>
          <a:lstStyle/>
          <a:p>
            <a:r>
              <a:rPr lang="ru-RU" sz="4000" i="1" dirty="0" smtClean="0"/>
              <a:t>Учебная презентация</a:t>
            </a:r>
            <a:endParaRPr lang="ru-RU" sz="40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623560" y="4897431"/>
            <a:ext cx="63512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Авторский проект </a:t>
            </a:r>
          </a:p>
          <a:p>
            <a:r>
              <a:rPr lang="ru-RU" sz="2400" dirty="0" smtClean="0"/>
              <a:t>Быстровой Натальи Яковлевны,</a:t>
            </a:r>
          </a:p>
          <a:p>
            <a:r>
              <a:rPr lang="ru-RU" sz="2400" dirty="0"/>
              <a:t>у</a:t>
            </a:r>
            <a:r>
              <a:rPr lang="ru-RU" sz="2400" dirty="0" smtClean="0"/>
              <a:t>чителя математики МАОУ «Лицея №2» города Пермь.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5202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086" y="174241"/>
            <a:ext cx="7722274" cy="824697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Применение параметра.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5578" y="998938"/>
                <a:ext cx="3271092" cy="249298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Пример 1.</a:t>
                </a:r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5578" y="998938"/>
                <a:ext cx="3271092" cy="2492988"/>
              </a:xfrm>
              <a:blipFill rotWithShape="0">
                <a:blip r:embed="rId2"/>
                <a:stretch>
                  <a:fillRect l="-2793" t="-19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67936" y="2812796"/>
            <a:ext cx="2968586" cy="437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036522" y="1685160"/>
            <a:ext cx="0" cy="18067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272011" y="1078338"/>
                <a:ext cx="7943161" cy="11557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Найдем все значения параметра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, при которых уравнение </m:t>
                      </m:r>
                    </m:oMath>
                  </m:oMathPara>
                </a14:m>
                <a:endParaRPr lang="ru-RU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ru-RU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𝒔𝒊𝒏𝒙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ru-RU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имеет решение.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011" y="1078338"/>
                <a:ext cx="7943161" cy="1155701"/>
              </a:xfrm>
              <a:prstGeom prst="rect">
                <a:avLst/>
              </a:prstGeom>
              <a:blipFill rotWithShape="0">
                <a:blip r:embed="rId3"/>
                <a:stretch>
                  <a:fillRect l="-537" r="-49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272010" y="2574675"/>
                <a:ext cx="8782829" cy="1283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Равносильное уравнение </a:t>
                </a: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𝒔𝒊𝒏𝒙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имеет решение при условии </m:t>
                      </m:r>
                      <m:d>
                        <m:dPr>
                          <m:begChr m:val="|"/>
                          <m:endChr m:val="|"/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2(1−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1.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2010" y="2574675"/>
                <a:ext cx="8782829" cy="1283428"/>
              </a:xfrm>
              <a:prstGeom prst="rect">
                <a:avLst/>
              </a:prstGeom>
              <a:blipFill rotWithShape="0">
                <a:blip r:embed="rId4"/>
                <a:stretch>
                  <a:fillRect l="-1111" t="-379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5577" y="3988106"/>
                <a:ext cx="11248222" cy="1736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Получаем систему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ru-RU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2(1−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ru-RU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2(1−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)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 smtClean="0"/>
                  <a:t>, </a:t>
                </a:r>
                <a:r>
                  <a:rPr lang="ru-RU" sz="24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4−3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≥0</m:t>
                            </m:r>
                          </m:e>
                        </m:eqAr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 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∈(−∞;</m:t>
                        </m:r>
                        <m:d>
                          <m:dPr>
                            <m:begChr m:val=""/>
                            <m:endChr m:val="]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d>
                          <m:dPr>
                            <m:begChr m:val="["/>
                            <m:endChr m:val=""/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4</m:t>
                                </m:r>
                              </m:num>
                              <m:den>
                                <m:r>
                                  <a:rPr lang="ru-RU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;+∞).</m:t>
                            </m:r>
                          </m:e>
                        </m:d>
                      </m:e>
                    </m:d>
                  </m:oMath>
                </a14:m>
                <a:endParaRPr lang="ru-RU" sz="240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77" y="3988106"/>
                <a:ext cx="11248222" cy="1736886"/>
              </a:xfrm>
              <a:prstGeom prst="rect">
                <a:avLst/>
              </a:prstGeom>
              <a:blipFill rotWithShape="0">
                <a:blip r:embed="rId5"/>
                <a:stretch>
                  <a:fillRect l="-8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63536" y="5817202"/>
                <a:ext cx="8390263" cy="6423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Следовательно,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:(−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∞;</m:t>
                    </m:r>
                    <m:d>
                      <m:dPr>
                        <m:begChr m:val=""/>
                        <m:endChr m:val="]"/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d>
                      <m:dPr>
                        <m:begChr m:val="["/>
                        <m:endChr m:val=""/>
                        <m:ctrlP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 +∞).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3536" y="5817202"/>
                <a:ext cx="8390263" cy="642355"/>
              </a:xfrm>
              <a:prstGeom prst="rect">
                <a:avLst/>
              </a:prstGeom>
              <a:blipFill rotWithShape="0">
                <a:blip r:embed="rId6"/>
                <a:stretch>
                  <a:fillRect l="-1090" b="-5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Управляющая кнопка: домой 17">
            <a:hlinkClick r:id="rId7" action="ppaction://hlinksldjump" highlightClick="1"/>
          </p:cNvPr>
          <p:cNvSpPr/>
          <p:nvPr/>
        </p:nvSpPr>
        <p:spPr>
          <a:xfrm>
            <a:off x="134037" y="6092328"/>
            <a:ext cx="753739" cy="58940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8" action="ppaction://hlinksldjump"/>
          </p:cNvPr>
          <p:cNvSpPr/>
          <p:nvPr/>
        </p:nvSpPr>
        <p:spPr>
          <a:xfrm>
            <a:off x="9946257" y="5817202"/>
            <a:ext cx="2020018" cy="765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 примерам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398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94" y="176673"/>
            <a:ext cx="9404723" cy="1400530"/>
          </a:xfrm>
        </p:spPr>
        <p:txBody>
          <a:bodyPr/>
          <a:lstStyle/>
          <a:p>
            <a:r>
              <a:rPr lang="ru-RU" dirty="0" smtClean="0"/>
              <a:t>Пример для самостоятельного решения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𝑠𝑖𝑛</m:t>
                              </m:r>
                            </m:e>
                            <m:sup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ru-RU" sz="2800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ru-RU" sz="2800" dirty="0" smtClean="0"/>
                  <a:t>Найти </a:t>
                </a:r>
                <a:r>
                  <a:rPr lang="en-US" sz="2800" dirty="0"/>
                  <a:t>E</a:t>
                </a:r>
                <a:r>
                  <a:rPr lang="en-US" sz="2800" dirty="0" smtClean="0"/>
                  <a:t>(y) </a:t>
                </a:r>
                <a:r>
                  <a:rPr lang="ru-RU" sz="2800" dirty="0" smtClean="0"/>
                  <a:t>двумя способами: введением переменной и путем решения уравнения с параметром. </a:t>
                </a:r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4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490117" y="5995358"/>
            <a:ext cx="205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3" action="ppaction://hlinksldjump"/>
              </a:rPr>
              <a:t>Посмотреть решение</a:t>
            </a:r>
            <a:endParaRPr lang="ru-RU" dirty="0"/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241540" y="6150634"/>
            <a:ext cx="655607" cy="60384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54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035"/>
            <a:ext cx="2924355" cy="815365"/>
          </a:xfrm>
        </p:spPr>
        <p:txBody>
          <a:bodyPr/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172" y="914400"/>
            <a:ext cx="2862532" cy="2862532"/>
          </a:xfrm>
          <a:prstGeom prst="rect">
            <a:avLst/>
          </a:prstGeom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9145438" y="1212527"/>
            <a:ext cx="0" cy="20962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9443049" y="1212527"/>
            <a:ext cx="0" cy="20962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9400452" y="2345666"/>
            <a:ext cx="224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767" y="1635221"/>
            <a:ext cx="57193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1 </a:t>
            </a:r>
            <a:r>
              <a:rPr lang="ru-RU" sz="2000" b="1" dirty="0" smtClean="0"/>
              <a:t>способ</a:t>
            </a:r>
            <a:r>
              <a:rPr lang="ru-RU" sz="2000" dirty="0" smtClean="0"/>
              <a:t>: введение переменной.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9789" y="2249286"/>
                <a:ext cx="9724131" cy="20299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Пусть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;1</m:t>
                        </m:r>
                      </m:e>
                    </m:d>
                    <m:r>
                      <a:rPr lang="ru-RU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тогда получим функцию </m:t>
                    </m:r>
                  </m:oMath>
                </a14:m>
                <a:endParaRPr lang="ru-RU" sz="2000" b="0" i="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y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графиком которой является гипербола. </m:t>
                      </m:r>
                    </m:oMath>
                  </m:oMathPara>
                </a14:m>
                <a:endParaRPr lang="ru-RU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−1;0</m:t>
                        </m:r>
                      </m:e>
                    </m:d>
                  </m:oMath>
                </a14:m>
                <a:r>
                  <a:rPr lang="ru-RU" sz="2000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sz="20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ru-RU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89" y="2249286"/>
                <a:ext cx="9724131" cy="2029915"/>
              </a:xfrm>
              <a:prstGeom prst="rect">
                <a:avLst/>
              </a:prstGeom>
              <a:blipFill rotWithShape="0">
                <a:blip r:embed="rId3"/>
                <a:stretch>
                  <a:fillRect l="-627" t="-180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301922" y="819856"/>
                <a:ext cx="3249992" cy="6166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r>
                  <a:rPr lang="ru-RU" sz="2400" dirty="0" smtClean="0"/>
                  <a:t>,  </a:t>
                </a:r>
                <a:r>
                  <a:rPr lang="en-US" sz="2400" dirty="0" smtClean="0"/>
                  <a:t>E(y)-</a:t>
                </a:r>
                <a:r>
                  <a:rPr lang="ru-RU" sz="2400" dirty="0" smtClean="0"/>
                  <a:t>?</a:t>
                </a:r>
                <a:endParaRPr lang="ru-RU" sz="2400" dirty="0"/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22" y="819856"/>
                <a:ext cx="3249992" cy="616644"/>
              </a:xfrm>
              <a:prstGeom prst="rect">
                <a:avLst/>
              </a:prstGeom>
              <a:blipFill rotWithShape="0">
                <a:blip r:embed="rId4"/>
                <a:stretch>
                  <a:fillRect r="-1501" b="-6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Прямая соединительная линия 13"/>
          <p:cNvCxnSpPr/>
          <p:nvPr/>
        </p:nvCxnSpPr>
        <p:spPr>
          <a:xfrm flipH="1">
            <a:off x="8838839" y="997734"/>
            <a:ext cx="8626" cy="270417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532428" y="2345666"/>
            <a:ext cx="4313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-1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697" y="3141196"/>
            <a:ext cx="57193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 smtClean="0"/>
          </a:p>
          <a:p>
            <a:r>
              <a:rPr lang="ru-RU" sz="2000" b="1" dirty="0" smtClean="0"/>
              <a:t>2</a:t>
            </a:r>
            <a:r>
              <a:rPr lang="en-US" sz="2000" b="1" dirty="0" smtClean="0"/>
              <a:t> </a:t>
            </a:r>
            <a:r>
              <a:rPr lang="ru-RU" sz="2000" b="1" dirty="0" smtClean="0"/>
              <a:t>способ</a:t>
            </a:r>
            <a:r>
              <a:rPr lang="ru-RU" sz="2000" dirty="0" smtClean="0"/>
              <a:t>: введение параметра.</a:t>
            </a:r>
            <a:endParaRPr lang="ru-RU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9010" y="3405125"/>
                <a:ext cx="11662913" cy="8985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US" sz="2400" dirty="0" smtClean="0"/>
              </a:p>
              <a:p>
                <a:r>
                  <a:rPr lang="ru-RU" sz="2000" dirty="0" smtClean="0"/>
                  <a:t>Найдем все значения параметра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при кот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орых уравнение 1−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10" y="3405125"/>
                <a:ext cx="11662913" cy="898579"/>
              </a:xfrm>
              <a:prstGeom prst="rect">
                <a:avLst/>
              </a:prstGeom>
              <a:blipFill rotWithShape="0">
                <a:blip r:embed="rId5"/>
                <a:stretch>
                  <a:fillRect l="-522" b="-340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20767" y="4253540"/>
                <a:ext cx="11352364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 smtClean="0"/>
                  <a:t>имеет решение. Равносильное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𝑠𝑖𝑛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dirty="0" smtClean="0"/>
                  <a:t> имеет решение при условии </a:t>
                </a:r>
                <a:endParaRPr lang="ru-R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767" y="4253540"/>
                <a:ext cx="11352364" cy="615874"/>
              </a:xfrm>
              <a:prstGeom prst="rect">
                <a:avLst/>
              </a:prstGeom>
              <a:blipFill rotWithShape="0">
                <a:blip r:embed="rId6"/>
                <a:stretch>
                  <a:fillRect l="-591" b="-9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05442" y="4846383"/>
                <a:ext cx="1417376" cy="1200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≤1</m:t>
                              </m:r>
                            </m:e>
                          </m:eqAr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42" y="4846383"/>
                <a:ext cx="1417376" cy="12006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001328" y="4853300"/>
                <a:ext cx="1417376" cy="12006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ru-RU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ru-RU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𝑎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≤0</m:t>
                              </m:r>
                            </m:e>
                          </m:eqAr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1328" y="4853300"/>
                <a:ext cx="1417376" cy="120065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600816" y="5184924"/>
                <a:ext cx="128958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;0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816" y="5184924"/>
                <a:ext cx="1289584" cy="307777"/>
              </a:xfrm>
              <a:prstGeom prst="rect">
                <a:avLst/>
              </a:prstGeom>
              <a:blipFill rotWithShape="0">
                <a:blip r:embed="rId9"/>
                <a:stretch>
                  <a:fillRect l="-1896" b="-16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581291" y="5393608"/>
                <a:ext cx="471002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;0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291" y="5393608"/>
                <a:ext cx="4710022" cy="461665"/>
              </a:xfrm>
              <a:prstGeom prst="rect">
                <a:avLst/>
              </a:prstGeom>
              <a:blipFill rotWithShape="0">
                <a:blip r:embed="rId10"/>
                <a:stretch>
                  <a:fillRect l="-2073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Управляющая кнопка: домой 25">
            <a:hlinkClick r:id="rId11" action="ppaction://hlinksldjump" highlightClick="1"/>
          </p:cNvPr>
          <p:cNvSpPr/>
          <p:nvPr/>
        </p:nvSpPr>
        <p:spPr>
          <a:xfrm>
            <a:off x="120767" y="6219645"/>
            <a:ext cx="715995" cy="57797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96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hlinkClick r:id="rId2" action="ppaction://hlinksldjump"/>
              </a:rPr>
              <a:t>Метод оценки.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hlinkClick r:id="rId3" action="ppaction://hlinksldjump"/>
              </a:rPr>
              <a:t>Метод замены переменной.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>
                <a:hlinkClick r:id="rId4" action="ppaction://hlinksldjump"/>
              </a:rPr>
              <a:t>Применение </a:t>
            </a:r>
            <a:r>
              <a:rPr lang="ru-RU" sz="3600" dirty="0" smtClean="0">
                <a:hlinkClick r:id="rId4" action="ppaction://hlinksldjump"/>
              </a:rPr>
              <a:t>параметра.</a:t>
            </a:r>
            <a:endParaRPr lang="ru-RU" sz="3600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134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138" y="100720"/>
            <a:ext cx="10515600" cy="843557"/>
          </a:xfrm>
        </p:spPr>
        <p:txBody>
          <a:bodyPr/>
          <a:lstStyle/>
          <a:p>
            <a:r>
              <a:rPr lang="ru-RU" dirty="0" smtClean="0"/>
              <a:t>Метод оценки.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87356" y="963137"/>
                <a:ext cx="2863467" cy="2228582"/>
              </a:xfrm>
            </p:spPr>
            <p:txBody>
              <a:bodyPr numCol="2"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Пример 1.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7356" y="963137"/>
                <a:ext cx="2863467" cy="2228582"/>
              </a:xfrm>
              <a:blipFill rotWithShape="0">
                <a:blip r:embed="rId2"/>
                <a:stretch>
                  <a:fillRect l="-3191" t="-21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144138" y="2428426"/>
            <a:ext cx="25880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2710149" y="1683994"/>
            <a:ext cx="11017" cy="1488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357610" y="1381985"/>
                <a:ext cx="6268597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≤1,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≤2,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1−2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≤1+2,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≤3.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610" y="1381985"/>
                <a:ext cx="6268597" cy="184665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675783" y="2649638"/>
                <a:ext cx="241269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−1;3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783" y="2649638"/>
                <a:ext cx="241269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Стрелка вправо 12">
            <a:hlinkClick r:id="rId5" action="ppaction://hlinksldjump"/>
          </p:cNvPr>
          <p:cNvSpPr/>
          <p:nvPr/>
        </p:nvSpPr>
        <p:spPr>
          <a:xfrm>
            <a:off x="10113484" y="6097836"/>
            <a:ext cx="1949985" cy="760164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К примерам</a:t>
            </a:r>
            <a:endParaRPr lang="ru-RU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0108" y="3457710"/>
                <a:ext cx="3081053" cy="2737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 smtClean="0"/>
                  <a:t>Пример 2.</a:t>
                </a:r>
              </a:p>
              <a:p>
                <a:endParaRPr lang="ru-RU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>
                          <a:latin typeface="Cambria Math" panose="02040503050406030204" pitchFamily="18" charset="0"/>
                        </a:rPr>
                        <m:t>=2+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−0,5</m:t>
                          </m:r>
                        </m:e>
                      </m:rad>
                    </m:oMath>
                  </m:oMathPara>
                </a14:m>
                <a:endParaRPr lang="en-US" sz="2400" dirty="0"/>
              </a:p>
              <a:p>
                <a:endParaRPr lang="en-US" sz="24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−?</m:t>
                      </m:r>
                    </m:oMath>
                  </m:oMathPara>
                </a14:m>
                <a:endParaRPr lang="en-US" sz="240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108" y="3457710"/>
                <a:ext cx="3081053" cy="2737801"/>
              </a:xfrm>
              <a:prstGeom prst="rect">
                <a:avLst/>
              </a:prstGeom>
              <a:blipFill rotWithShape="0">
                <a:blip r:embed="rId6"/>
                <a:stretch>
                  <a:fillRect l="-4158" t="-20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 flipV="1">
            <a:off x="507692" y="5067759"/>
            <a:ext cx="2863469" cy="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3371162" y="3964640"/>
            <a:ext cx="0" cy="17239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459296" y="3647492"/>
                <a:ext cx="5585553" cy="3722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−0,5≥0.</m:t>
                      </m:r>
                    </m:oMath>
                  </m:oMathPara>
                </a14:m>
                <a:endParaRPr lang="ru-RU" sz="2400" b="0" i="1" dirty="0" smtClean="0">
                  <a:latin typeface="Cambria Math" panose="02040503050406030204" pitchFamily="18" charset="0"/>
                </a:endParaRPr>
              </a:p>
              <a:p>
                <a:endParaRPr lang="en-US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≤1,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−0,5≤0,5 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 учетом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b="0" dirty="0" smtClean="0">
                    <a:ea typeface="Cambria Math" panose="02040503050406030204" pitchFamily="18" charset="0"/>
                  </a:rPr>
                  <a:t>,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0≤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−0,5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2≤2+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−0,5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endParaRPr lang="en-US" b="0" dirty="0" smtClean="0">
                  <a:ea typeface="Cambria Math" panose="020405030504060302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296" y="3647492"/>
                <a:ext cx="5585553" cy="372275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675783" y="5188945"/>
                <a:ext cx="3200400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;2+</m:t>
                          </m:r>
                          <m:f>
                            <m:f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5783" y="5188945"/>
                <a:ext cx="3200400" cy="91422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Управляющая кнопка: домой 31">
            <a:hlinkClick r:id="rId9" action="ppaction://hlinksldjump" highlightClick="1"/>
          </p:cNvPr>
          <p:cNvSpPr/>
          <p:nvPr/>
        </p:nvSpPr>
        <p:spPr>
          <a:xfrm>
            <a:off x="144138" y="6195511"/>
            <a:ext cx="715178" cy="57986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40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022" y="110168"/>
            <a:ext cx="7037942" cy="132556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оценки. </a:t>
            </a:r>
            <a:br>
              <a:rPr lang="ru-RU" dirty="0" smtClean="0"/>
            </a:br>
            <a:r>
              <a:rPr lang="ru-RU" sz="3100" dirty="0" smtClean="0"/>
              <a:t>Примеры для самопроверки</a:t>
            </a:r>
            <a:r>
              <a:rPr lang="ru-RU" dirty="0" smtClean="0"/>
              <a:t>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4573" y="2131363"/>
                <a:ext cx="5188027" cy="29494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ru-RU" sz="3200" b="0" dirty="0" smtClean="0"/>
                  <a:t>1)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=3−4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𝑐𝑜𝑠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ru-RU" sz="3200" b="0" dirty="0" smtClean="0"/>
              </a:p>
              <a:p>
                <a:endParaRPr lang="en-US" sz="3200" b="0" dirty="0" smtClean="0"/>
              </a:p>
              <a:p>
                <a:r>
                  <a:rPr lang="ru-RU" sz="3200" b="0" dirty="0" smtClean="0"/>
                  <a:t>2)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=1+3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𝑠𝑖𝑛𝑥</m:t>
                    </m:r>
                  </m:oMath>
                </a14:m>
                <a:endParaRPr lang="ru-RU" sz="3200" b="0" dirty="0" smtClean="0"/>
              </a:p>
              <a:p>
                <a:endParaRPr lang="en-US" sz="3200" b="0" dirty="0" smtClean="0"/>
              </a:p>
              <a:p>
                <a:r>
                  <a:rPr lang="ru-RU" sz="3200" b="0" dirty="0" smtClean="0"/>
                  <a:t>3)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=1+</m:t>
                    </m:r>
                    <m:rad>
                      <m:radPr>
                        <m:degHide m:val="on"/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endParaRPr lang="en-US" sz="3200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573" y="2131363"/>
                <a:ext cx="5188027" cy="2949462"/>
              </a:xfrm>
              <a:prstGeom prst="rect">
                <a:avLst/>
              </a:prstGeom>
              <a:blipFill rotWithShape="0">
                <a:blip r:embed="rId2"/>
                <a:stretch>
                  <a:fillRect l="-4695" t="-2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Стрелка вправо 2">
            <a:hlinkClick r:id="rId3" action="ppaction://hlinksldjump"/>
          </p:cNvPr>
          <p:cNvSpPr/>
          <p:nvPr/>
        </p:nvSpPr>
        <p:spPr>
          <a:xfrm>
            <a:off x="10091451" y="6092328"/>
            <a:ext cx="1652530" cy="7656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123022" y="6092328"/>
            <a:ext cx="713740" cy="670781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66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9489" y="330506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Ответы:</a:t>
            </a:r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3−4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f>
                          <m:f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−1;7</m:t>
                        </m:r>
                      </m:e>
                    </m:d>
                  </m:oMath>
                </a14:m>
                <a:endParaRPr lang="ru-RU" sz="3200" dirty="0" smtClean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−2;4</m:t>
                        </m:r>
                      </m:e>
                    </m:d>
                  </m:oMath>
                </a14:m>
                <a:endParaRPr lang="ru-RU" sz="3200" dirty="0" smtClean="0"/>
              </a:p>
              <a:p>
                <a:pPr marL="514350" indent="-514350">
                  <a:buAutoNum type="arabicParenR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𝑐𝑜𝑠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1;1+</m:t>
                        </m:r>
                        <m:rad>
                          <m:radPr>
                            <m:degHide m:val="on"/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d>
                  </m:oMath>
                </a14:m>
                <a:endParaRPr lang="ru-RU" sz="3200" dirty="0" smtClean="0"/>
              </a:p>
              <a:p>
                <a:pPr marL="514350" indent="-514350">
                  <a:buAutoNum type="arabicParenR"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54236" y="5993176"/>
            <a:ext cx="683964" cy="71609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688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8" y="-44067"/>
            <a:ext cx="8884002" cy="1002535"/>
          </a:xfrm>
        </p:spPr>
        <p:txBody>
          <a:bodyPr>
            <a:normAutofit/>
          </a:bodyPr>
          <a:lstStyle/>
          <a:p>
            <a:r>
              <a:rPr lang="ru-RU" dirty="0" smtClean="0"/>
              <a:t>Метод введения переменной.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32202" y="1002535"/>
                <a:ext cx="2115239" cy="23026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Пример 1.</a:t>
                </a:r>
              </a:p>
              <a:p>
                <a:endParaRPr lang="ru-RU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у=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𝑠𝑖𝑛𝑡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−0,5</m:t>
                          </m:r>
                        </m:den>
                      </m:f>
                    </m:oMath>
                  </m:oMathPara>
                </a14:m>
                <a:endParaRPr lang="ru-RU" sz="2400" b="0" dirty="0" smtClean="0"/>
              </a:p>
              <a:p>
                <a:endParaRPr lang="ru-RU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02" y="1002535"/>
                <a:ext cx="2115239" cy="2302618"/>
              </a:xfrm>
              <a:prstGeom prst="rect">
                <a:avLst/>
              </a:prstGeom>
              <a:blipFill rotWithShape="0">
                <a:blip r:embed="rId2"/>
                <a:stretch>
                  <a:fillRect l="-4611" t="-2116" b="-132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Прямая соединительная линия 6"/>
          <p:cNvCxnSpPr/>
          <p:nvPr/>
        </p:nvCxnSpPr>
        <p:spPr>
          <a:xfrm>
            <a:off x="918" y="2666082"/>
            <a:ext cx="2136354" cy="1101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37272" y="1685581"/>
            <a:ext cx="0" cy="186185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01676" y="1608463"/>
                <a:ext cx="4527933" cy="26271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Пусть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𝑠𝑖𝑛𝑡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, тогда </m:t>
                    </m:r>
                  </m:oMath>
                </a14:m>
                <a:endParaRPr lang="ru-RU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−0,5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−1;</m:t>
                          </m:r>
                          <m:d>
                            <m:dPr>
                              <m:begChr m:val=""/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</m:t>
                              </m:r>
                            </m:e>
                          </m:d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∪</m:t>
                          </m:r>
                          <m:d>
                            <m:dPr>
                              <m:endChr m:val=""/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0,5;</m:t>
                              </m:r>
                              <m:d>
                                <m:dPr>
                                  <m:begChr m:val=""/>
                                  <m:endChr m:val="]"/>
                                  <m:ctrlP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US" sz="2400" b="0" dirty="0" smtClean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:(−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∞;−1,5)∪(0,5; +∞)</m:t>
                      </m:r>
                    </m:oMath>
                  </m:oMathPara>
                </a14:m>
                <a:endParaRPr lang="en-US" sz="2400" b="0" dirty="0" smtClean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676" y="1608463"/>
                <a:ext cx="4527933" cy="2627129"/>
              </a:xfrm>
              <a:prstGeom prst="rect">
                <a:avLst/>
              </a:prstGeom>
              <a:blipFill rotWithShape="0">
                <a:blip r:embed="rId3"/>
                <a:stretch>
                  <a:fillRect l="-2153" t="-185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5274" y="1555242"/>
            <a:ext cx="4527012" cy="4527012"/>
          </a:xfrm>
          <a:prstGeom prst="rect">
            <a:avLst/>
          </a:prstGeom>
        </p:spPr>
      </p:pic>
      <p:cxnSp>
        <p:nvCxnSpPr>
          <p:cNvPr id="20" name="Прямая соединительная линия 19"/>
          <p:cNvCxnSpPr/>
          <p:nvPr/>
        </p:nvCxnSpPr>
        <p:spPr>
          <a:xfrm>
            <a:off x="8262651" y="1817783"/>
            <a:ext cx="0" cy="39991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9771962" y="1819186"/>
            <a:ext cx="0" cy="399912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9364337" y="1555242"/>
            <a:ext cx="44068" cy="4527012"/>
          </a:xfrm>
          <a:prstGeom prst="line">
            <a:avLst/>
          </a:prstGeom>
          <a:ln w="285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11105002" y="6235547"/>
            <a:ext cx="683046" cy="517793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9133131" y="3752016"/>
            <a:ext cx="550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0,5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7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952" y="0"/>
            <a:ext cx="7677838" cy="95846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Метод введения переменной.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7938" y="1160692"/>
                <a:ext cx="3458378" cy="23057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2400" dirty="0" smtClean="0"/>
                  <a:t>Пример 2.</a:t>
                </a:r>
                <a:endParaRPr lang="en-US" sz="2400" dirty="0" smtClean="0"/>
              </a:p>
              <a:p>
                <a:pPr marL="0" indent="0">
                  <a:buNone/>
                </a:pPr>
                <a:endParaRPr lang="ru-RU" sz="24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sz="2400" dirty="0" smtClean="0"/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sz="2400" dirty="0" smtClean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938" y="1160692"/>
                <a:ext cx="3458378" cy="2305700"/>
              </a:xfrm>
              <a:blipFill rotWithShape="0">
                <a:blip r:embed="rId2"/>
                <a:stretch>
                  <a:fillRect l="-2646" t="-2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Прямая соединительная линия 4"/>
          <p:cNvCxnSpPr/>
          <p:nvPr/>
        </p:nvCxnSpPr>
        <p:spPr>
          <a:xfrm>
            <a:off x="199222" y="2577948"/>
            <a:ext cx="3128790" cy="220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316996" y="1696597"/>
            <a:ext cx="11016" cy="15864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59295" y="1713922"/>
                <a:ext cx="3117775" cy="2307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;1</m:t>
                          </m:r>
                        </m:e>
                      </m:d>
                    </m:oMath>
                  </m:oMathPara>
                </a14:m>
                <a:endParaRPr lang="ru-RU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+0,5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+2,75</m:t>
                      </m:r>
                    </m:oMath>
                  </m:oMathPara>
                </a14:m>
                <a:endParaRPr lang="en-US" sz="24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−0,5</m:t>
                              </m:r>
                            </m:e>
                          </m:d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(1)</m:t>
                          </m:r>
                        </m:e>
                      </m:d>
                    </m:oMath>
                  </m:oMathPara>
                </a14:m>
                <a:endParaRPr lang="en-US" sz="2400" dirty="0" smtClean="0"/>
              </a:p>
              <a:p>
                <a:endParaRPr lang="ru-RU" sz="24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: </m:t>
                      </m:r>
                      <m:d>
                        <m:dPr>
                          <m:begChr m:val="["/>
                          <m:endChr m:val="]"/>
                          <m:ctrlPr>
                            <a:rPr lang="ru-R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2,75;5</m:t>
                          </m:r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295" y="1713922"/>
                <a:ext cx="3117775" cy="2307235"/>
              </a:xfrm>
              <a:prstGeom prst="rect">
                <a:avLst/>
              </a:prstGeom>
              <a:blipFill rotWithShape="0">
                <a:blip r:embed="rId3"/>
                <a:stretch>
                  <a:fillRect b="-18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894" y="936434"/>
            <a:ext cx="3803205" cy="3803205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542663" y="1292372"/>
            <a:ext cx="0" cy="30587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782978" y="1292372"/>
            <a:ext cx="0" cy="305876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26316" y="1266940"/>
            <a:ext cx="2224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1 способ</a:t>
            </a:r>
            <a:r>
              <a:rPr lang="ru-RU" sz="2400" dirty="0" smtClean="0"/>
              <a:t>:</a:t>
            </a:r>
            <a:endParaRPr lang="ru-RU" sz="2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938" y="3889476"/>
            <a:ext cx="17027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2 </a:t>
            </a:r>
            <a:r>
              <a:rPr lang="ru-RU" sz="2400" b="1" dirty="0"/>
              <a:t>способ</a:t>
            </a:r>
            <a:r>
              <a:rPr lang="ru-RU" sz="24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23299" y="4259607"/>
                <a:ext cx="5871992" cy="31361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𝑠𝑖𝑛𝑡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𝑠𝑖𝑛𝑡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+0,5)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+2,75</m:t>
                      </m:r>
                    </m:oMath>
                  </m:oMathPara>
                </a14:m>
                <a:endParaRPr lang="en-US" sz="2400" b="0" dirty="0" smtClean="0"/>
              </a:p>
              <a:p>
                <a:r>
                  <a:rPr lang="ru-RU" sz="2400" dirty="0" smtClean="0"/>
                  <a:t>Далее применяем метод оценки: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0" i="1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≤1, 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−0,5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𝑠𝑖𝑛𝑡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+0,5≤1,5,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+0,5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≤2,25,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2,75≤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𝑠𝑖𝑛𝑡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+0,5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+2,75≤5.</m:t>
                      </m:r>
                    </m:oMath>
                  </m:oMathPara>
                </a14:m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endParaRPr lang="en-US" sz="2400" b="0" dirty="0" smtClean="0">
                  <a:ea typeface="Cambria Math" panose="02040503050406030204" pitchFamily="18" charset="0"/>
                </a:endParaRPr>
              </a:p>
              <a:p>
                <a:endParaRPr lang="ru-RU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299" y="4259607"/>
                <a:ext cx="5871992" cy="3136180"/>
              </a:xfrm>
              <a:prstGeom prst="rect">
                <a:avLst/>
              </a:prstGeom>
              <a:blipFill rotWithShape="0">
                <a:blip r:embed="rId5"/>
                <a:stretch>
                  <a:fillRect l="-16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577070" y="5673687"/>
                <a:ext cx="432962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 smtClean="0"/>
                  <a:t>Ответ: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24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ru-RU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2,75;5</m:t>
                        </m:r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7070" y="5673687"/>
                <a:ext cx="4329629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2254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Управляющая кнопка: домой 14">
            <a:hlinkClick r:id="rId7" action="ppaction://hlinksldjump" highlightClick="1"/>
          </p:cNvPr>
          <p:cNvSpPr/>
          <p:nvPr/>
        </p:nvSpPr>
        <p:spPr>
          <a:xfrm>
            <a:off x="67938" y="6135352"/>
            <a:ext cx="736293" cy="61798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>
            <a:hlinkClick r:id="rId8" action="ppaction://hlinksldjump"/>
          </p:cNvPr>
          <p:cNvSpPr/>
          <p:nvPr/>
        </p:nvSpPr>
        <p:spPr>
          <a:xfrm>
            <a:off x="9782978" y="6135352"/>
            <a:ext cx="2165182" cy="7226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 примерам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1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70333"/>
          </a:xfrm>
        </p:spPr>
        <p:txBody>
          <a:bodyPr>
            <a:normAutofit fontScale="90000"/>
          </a:bodyPr>
          <a:lstStyle/>
          <a:p>
            <a:r>
              <a:rPr lang="ru-RU" dirty="0"/>
              <a:t>Метод введения переменной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sz="3100" dirty="0" smtClean="0"/>
              <a:t>Примеры для самопроверки:</a:t>
            </a:r>
            <a:endParaRPr lang="ru-RU" sz="3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𝑐𝑜𝑠𝑥</m:t>
                    </m:r>
                  </m:oMath>
                </a14:m>
                <a:endParaRPr lang="en-US" sz="2800" b="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3200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𝑠𝑖𝑛𝑥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endParaRPr lang="en-US" sz="32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en-US" sz="320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=1−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endParaRPr lang="ru-RU" sz="32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10421957" y="6059277"/>
            <a:ext cx="1608462" cy="7987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Ответы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омой 4">
            <a:hlinkClick r:id="rId4" action="ppaction://hlinksldjump" highlightClick="1"/>
          </p:cNvPr>
          <p:cNvSpPr/>
          <p:nvPr/>
        </p:nvSpPr>
        <p:spPr>
          <a:xfrm>
            <a:off x="232913" y="6059277"/>
            <a:ext cx="672861" cy="67795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9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Ответы: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;5</m:t>
                        </m:r>
                      </m:e>
                    </m:d>
                  </m:oMath>
                </a14:m>
                <a:endParaRPr lang="ru-RU" sz="3200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3200" b="0" i="1" smtClean="0"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e>
                    </m:d>
                  </m:oMath>
                </a14:m>
                <a:endParaRPr lang="ru-RU" sz="320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ru-RU" sz="3200" b="0" i="1" smtClean="0">
                        <a:latin typeface="Cambria Math" panose="02040503050406030204" pitchFamily="18" charset="0"/>
                      </a:rPr>
                      <m:t>: </m:t>
                    </m:r>
                    <m:d>
                      <m:dPr>
                        <m:begChr m:val="["/>
                        <m:endChr m:val="]"/>
                        <m:ctrlPr>
                          <a:rPr lang="ru-RU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−1;0</m:t>
                        </m:r>
                      </m:e>
                    </m:d>
                  </m:oMath>
                </a14:m>
                <a:endParaRPr lang="ru-RU" sz="3200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ru-RU" dirty="0" smtClean="0"/>
              </a:p>
              <a:p>
                <a:pPr marL="514350" indent="-514350">
                  <a:buFont typeface="+mj-lt"/>
                  <a:buAutoNum type="arabicPeriod"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242371" y="6176963"/>
            <a:ext cx="683046" cy="57637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891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4627</TotalTime>
  <Words>263</Words>
  <Application>Microsoft Office PowerPoint</Application>
  <PresentationFormat>Широкоэкранный</PresentationFormat>
  <Paragraphs>123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Cambria Math</vt:lpstr>
      <vt:lpstr>Century Gothic</vt:lpstr>
      <vt:lpstr>Wingdings 3</vt:lpstr>
      <vt:lpstr>Ион</vt:lpstr>
      <vt:lpstr>Нахождение области значений тригонометрических функций</vt:lpstr>
      <vt:lpstr>Оглавление.</vt:lpstr>
      <vt:lpstr>Метод оценки.</vt:lpstr>
      <vt:lpstr>Метод оценки.  Примеры для самопроверки.</vt:lpstr>
      <vt:lpstr>Ответы:</vt:lpstr>
      <vt:lpstr>Метод введения переменной.</vt:lpstr>
      <vt:lpstr>Метод введения переменной.</vt:lpstr>
      <vt:lpstr>Метод введения переменной. Примеры для самопроверки:</vt:lpstr>
      <vt:lpstr>Ответы:</vt:lpstr>
      <vt:lpstr>Применение параметра.</vt:lpstr>
      <vt:lpstr>Пример для самостоятельного решения</vt:lpstr>
      <vt:lpstr>Решение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Нахождение области значений тригонометрических функций.</dc:title>
  <dc:creator>User</dc:creator>
  <cp:lastModifiedBy>User</cp:lastModifiedBy>
  <cp:revision>69</cp:revision>
  <dcterms:created xsi:type="dcterms:W3CDTF">2020-12-04T14:54:04Z</dcterms:created>
  <dcterms:modified xsi:type="dcterms:W3CDTF">2024-04-09T12:21:08Z</dcterms:modified>
</cp:coreProperties>
</file>